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ítul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ia e Data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Autoria e Data</a:t>
            </a:r>
          </a:p>
        </p:txBody>
      </p:sp>
      <p:sp>
        <p:nvSpPr>
          <p:cNvPr id="12" name="Título da Apresentação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Título da Apresentação</a:t>
            </a:r>
          </a:p>
        </p:txBody>
      </p:sp>
      <p:sp>
        <p:nvSpPr>
          <p:cNvPr id="13" name="Nível de Corpo Um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Subtítulo da Apresentação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úmero do Slide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penas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ítulo do Slid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Título do Slide</a:t>
            </a:r>
          </a:p>
        </p:txBody>
      </p:sp>
      <p:sp>
        <p:nvSpPr>
          <p:cNvPr id="100" name="Subtítulo do Slid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do Slide</a:t>
            </a:r>
          </a:p>
        </p:txBody>
      </p:sp>
      <p:sp>
        <p:nvSpPr>
          <p:cNvPr id="10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ítulo da Agenda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Título da Agenda</a:t>
            </a:r>
          </a:p>
        </p:txBody>
      </p:sp>
      <p:sp>
        <p:nvSpPr>
          <p:cNvPr id="109" name="Subtítulo de Agenda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de Agenda</a:t>
            </a:r>
          </a:p>
        </p:txBody>
      </p:sp>
      <p:sp>
        <p:nvSpPr>
          <p:cNvPr id="110" name="Nível de Corpo Um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Tópicos da Agenda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claraçã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Nível de Corpo Um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Declaração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to Princip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Informações do fato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Informações do fato</a:t>
            </a:r>
          </a:p>
        </p:txBody>
      </p:sp>
      <p:sp>
        <p:nvSpPr>
          <p:cNvPr id="127" name="Nível de Corpo Um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çã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ribuição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Atribuição</a:t>
            </a:r>
          </a:p>
        </p:txBody>
      </p:sp>
      <p:sp>
        <p:nvSpPr>
          <p:cNvPr id="136" name="Nível de Corpo Um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“Citação Notável”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Foto em preto e branco de ângulo baixo de um edifício de apartamentos futurista sob um céu nublado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Foto em preto e branco do exterior de um edifício de escritórios moderno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Foto em preto e branco de uma arquitetura moderna de estilo entrelaçado de um edifício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Foto em preto e branco de ângulo baixo de um edifício moderno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m Branc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e F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to em preto e branco de luzes e sombras sobre um edifício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ítulo da Apresentação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Título da Apresentação</a:t>
            </a:r>
          </a:p>
        </p:txBody>
      </p:sp>
      <p:sp>
        <p:nvSpPr>
          <p:cNvPr id="23" name="Autoria e Data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Autoria e Data</a:t>
            </a:r>
          </a:p>
        </p:txBody>
      </p:sp>
      <p:sp>
        <p:nvSpPr>
          <p:cNvPr id="24" name="Nível de Corpo Um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Subtítulo da Apresentação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e Foto Alternativa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ítulo do Slid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Título do Slide</a:t>
            </a:r>
          </a:p>
        </p:txBody>
      </p:sp>
      <p:sp>
        <p:nvSpPr>
          <p:cNvPr id="33" name="Nível de Corpo Um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Subtítulo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Foto em preto e branco de sombras projetadas sobre uma estrutura de concreto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Número do Slid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ítulo do Slid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Título do Slide</a:t>
            </a:r>
          </a:p>
        </p:txBody>
      </p:sp>
      <p:sp>
        <p:nvSpPr>
          <p:cNvPr id="43" name="Subtítulo do Slid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do Slide</a:t>
            </a:r>
          </a:p>
        </p:txBody>
      </p:sp>
      <p:sp>
        <p:nvSpPr>
          <p:cNvPr id="44" name="Nível de Corpo Um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ível de Corpo Um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ítulo do Slid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Título do Slide</a:t>
            </a:r>
          </a:p>
        </p:txBody>
      </p:sp>
      <p:sp>
        <p:nvSpPr>
          <p:cNvPr id="61" name="Subtítulo do Slid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do Slide</a:t>
            </a:r>
          </a:p>
        </p:txBody>
      </p:sp>
      <p:sp>
        <p:nvSpPr>
          <p:cNvPr id="62" name="Nível de Corpo Um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Foto em preto e branco de uma arquitetura de edifício elaborada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Marcadores e Vídeo Peque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ítulo do Slid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Título do Slide</a:t>
            </a:r>
          </a:p>
        </p:txBody>
      </p:sp>
      <p:sp>
        <p:nvSpPr>
          <p:cNvPr id="72" name="Subtítulo do Slid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do Slide</a:t>
            </a:r>
          </a:p>
        </p:txBody>
      </p:sp>
      <p:sp>
        <p:nvSpPr>
          <p:cNvPr id="73" name="Nível de Corpo Um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Marcadores e Víde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ítulo do Slid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Título do Slide</a:t>
            </a:r>
          </a:p>
        </p:txBody>
      </p:sp>
      <p:sp>
        <p:nvSpPr>
          <p:cNvPr id="82" name="Subtítulo do Slid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do Slide</a:t>
            </a:r>
          </a:p>
        </p:txBody>
      </p:sp>
      <p:sp>
        <p:nvSpPr>
          <p:cNvPr id="83" name="Nível de Corpo Um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çã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ítulo da Seção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Título da Seção</a:t>
            </a:r>
          </a:p>
        </p:txBody>
      </p:sp>
      <p:sp>
        <p:nvSpPr>
          <p:cNvPr id="92" name="Número do Slid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do Slid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Título do Slide</a:t>
            </a:r>
          </a:p>
        </p:txBody>
      </p:sp>
      <p:sp>
        <p:nvSpPr>
          <p:cNvPr id="3" name="Nível de Corpo Um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Texto com marcadores do slide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Máquina de Doces – Simulação com AFD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Máquina de Doces – Simulação com AFD</a:t>
            </a:r>
          </a:p>
        </p:txBody>
      </p:sp>
      <p:sp>
        <p:nvSpPr>
          <p:cNvPr id="172" name="Universidade São Judas Tadeu Curso: Teoria da Computação e Compiladores Grupo 13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Universidade São Judas Tadeu Curso: Teoria da Computação e Compiladores Grupo 13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Alun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Alunos</a:t>
            </a:r>
          </a:p>
        </p:txBody>
      </p:sp>
      <p:sp>
        <p:nvSpPr>
          <p:cNvPr id="175" name="Eduardo dos Santos Berlatto (RA: 821220735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Eduardo dos Santos Berlatto (RA: 821220735)</a:t>
            </a:r>
          </a:p>
          <a:p>
            <a:pPr/>
            <a:r>
              <a:t>Guilherme Silva da Costa (RA: 82426746)</a:t>
            </a:r>
          </a:p>
          <a:p>
            <a:pPr/>
            <a:r>
              <a:t>Mariana Rosendo de Freitas (RA: 821236352)</a:t>
            </a:r>
          </a:p>
          <a:p>
            <a:pPr/>
            <a:r>
              <a:t>Pedro Henrique Freire de Oliveira (RA: 821224361)</a:t>
            </a:r>
          </a:p>
          <a:p>
            <a:pPr/>
            <a:r>
              <a:t>Rafael da Silva Rodrigues (RA: 822165658)</a:t>
            </a:r>
          </a:p>
          <a:p>
            <a:pPr/>
            <a:r>
              <a:t>Vitor Nunes Oliveira (RA: 821224765)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Objetivo: Apresentar a modelagem, implementação e avaliação de um simulador de máquina de doces, baseado em um Autômato Finito Determinístico (AFD).…"/>
          <p:cNvSpPr txBox="1"/>
          <p:nvPr>
            <p:ph type="body" idx="1"/>
          </p:nvPr>
        </p:nvSpPr>
        <p:spPr>
          <a:xfrm>
            <a:off x="1206500" y="1078901"/>
            <a:ext cx="21971000" cy="11425615"/>
          </a:xfrm>
          <a:prstGeom prst="rect">
            <a:avLst/>
          </a:prstGeom>
        </p:spPr>
        <p:txBody>
          <a:bodyPr/>
          <a:lstStyle/>
          <a:p>
            <a:pPr marL="426719" indent="-426719" defTabSz="1706837">
              <a:spcBef>
                <a:spcPts val="3100"/>
              </a:spcBef>
              <a:defRPr sz="3359"/>
            </a:pPr>
            <a:r>
              <a:t>Objetivo: Apresentar a modelagem, implementação e avaliação de um simulador de máquina de doces, baseado em um Autômato Finito Determinístico (AFD).</a:t>
            </a:r>
          </a:p>
          <a:p>
            <a:pPr marL="426719" indent="-426719" defTabSz="1706837">
              <a:spcBef>
                <a:spcPts val="3100"/>
              </a:spcBef>
              <a:defRPr sz="3359"/>
            </a:pPr>
            <a:r>
              <a:t>Características da Máquina: </a:t>
            </a:r>
          </a:p>
          <a:p>
            <a:pPr lvl="1" marL="853439" indent="-426719" defTabSz="1706837">
              <a:spcBef>
                <a:spcPts val="3100"/>
              </a:spcBef>
              <a:defRPr sz="3359"/>
            </a:pPr>
            <a:r>
              <a:t> Aceita as seguintes notas/moedas: R$1,00, R$2,00 e R$5,00.</a:t>
            </a:r>
          </a:p>
          <a:p>
            <a:pPr lvl="1" marL="853439" indent="-426719" defTabSz="1706837">
              <a:spcBef>
                <a:spcPts val="3100"/>
              </a:spcBef>
              <a:defRPr sz="3359"/>
            </a:pPr>
            <a:r>
              <a:t>Oferece três tipos de doces:</a:t>
            </a:r>
          </a:p>
          <a:p>
            <a:pPr lvl="2" marL="1280159" indent="-426719" defTabSz="1706837">
              <a:spcBef>
                <a:spcPts val="3100"/>
              </a:spcBef>
              <a:defRPr sz="3359"/>
            </a:pPr>
            <a:r>
              <a:t>Doce A – R$6,00</a:t>
            </a:r>
          </a:p>
          <a:p>
            <a:pPr lvl="2" marL="1280159" indent="-426719" defTabSz="1706837">
              <a:spcBef>
                <a:spcPts val="3100"/>
              </a:spcBef>
              <a:defRPr sz="3359"/>
            </a:pPr>
            <a:r>
              <a:t>Doce B – R$7,00</a:t>
            </a:r>
          </a:p>
          <a:p>
            <a:pPr lvl="2" marL="1280159" indent="-426719" defTabSz="1706837">
              <a:spcBef>
                <a:spcPts val="3100"/>
              </a:spcBef>
              <a:defRPr sz="3359"/>
            </a:pPr>
            <a:r>
              <a:t>Doce C – R$8,00</a:t>
            </a:r>
          </a:p>
          <a:p>
            <a:pPr marL="426719" indent="-426719" defTabSz="1706837">
              <a:spcBef>
                <a:spcPts val="3100"/>
              </a:spcBef>
              <a:defRPr sz="3359"/>
            </a:pPr>
            <a:r>
              <a:t>Funcionalidades:</a:t>
            </a:r>
          </a:p>
          <a:p>
            <a:pPr lvl="1" marL="853439" indent="-426719" defTabSz="1706837">
              <a:spcBef>
                <a:spcPts val="3100"/>
              </a:spcBef>
              <a:defRPr sz="3359"/>
            </a:pPr>
            <a:r>
              <a:t>Atualização dinâmica do saldo conforme as inserções. </a:t>
            </a:r>
          </a:p>
          <a:p>
            <a:pPr lvl="1" marL="853439" indent="-426719" defTabSz="1706837">
              <a:spcBef>
                <a:spcPts val="3100"/>
              </a:spcBef>
              <a:defRPr sz="3359"/>
            </a:pPr>
            <a:r>
              <a:t>Ativação dos botões de seleção dos doces conforme o saldo acumulado.</a:t>
            </a:r>
          </a:p>
          <a:p>
            <a:pPr lvl="1" marL="853439" indent="-426719" defTabSz="1706837">
              <a:spcBef>
                <a:spcPts val="3100"/>
              </a:spcBef>
              <a:defRPr sz="3359"/>
            </a:pPr>
            <a:r>
              <a:t>Liberação do doce e devolução do troco, quando necessário, com animação simulando o doce "disparado".</a:t>
            </a:r>
          </a:p>
          <a:p>
            <a:pPr marL="426719" indent="-426719" defTabSz="1706837">
              <a:spcBef>
                <a:spcPts val="3100"/>
              </a:spcBef>
              <a:defRPr sz="3359"/>
            </a:pPr>
            <a:r>
              <a:t>Tecnologia Utilizada: </a:t>
            </a:r>
          </a:p>
          <a:p>
            <a:pPr lvl="1" marL="853439" indent="-426719" defTabSz="1706837">
              <a:spcBef>
                <a:spcPts val="3100"/>
              </a:spcBef>
              <a:defRPr sz="3359"/>
            </a:pPr>
            <a:r>
              <a:t>Python com a biblioteca Pygame para a interface gráfica.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Fundamentação Teórica e Diagrama do Autôma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Fundamentação Teórica e Diagrama do Autômato</a:t>
            </a:r>
          </a:p>
        </p:txBody>
      </p:sp>
      <p:sp>
        <p:nvSpPr>
          <p:cNvPr id="180" name="AFD (Autômato Finito Determinístico): • Utilizado para modelar o fluxo dos estados da máquina (saldo acumulado, seleção e liberação).…"/>
          <p:cNvSpPr txBox="1"/>
          <p:nvPr>
            <p:ph type="body" idx="1"/>
          </p:nvPr>
        </p:nvSpPr>
        <p:spPr>
          <a:xfrm>
            <a:off x="1206500" y="2568992"/>
            <a:ext cx="21971000" cy="9935524"/>
          </a:xfrm>
          <a:prstGeom prst="rect">
            <a:avLst/>
          </a:prstGeom>
        </p:spPr>
        <p:txBody>
          <a:bodyPr/>
          <a:lstStyle/>
          <a:p>
            <a:pPr marL="396239" indent="-396239" defTabSz="1584920">
              <a:spcBef>
                <a:spcPts val="2900"/>
              </a:spcBef>
              <a:defRPr sz="3120"/>
            </a:pPr>
            <a:r>
              <a:t>AFD (Autômato Finito Determinístico): • Utilizado para modelar o fluxo dos estados da máquina (saldo acumulado, seleção e liberação). </a:t>
            </a:r>
          </a:p>
          <a:p>
            <a:pPr marL="396239" indent="-396239" defTabSz="1584920">
              <a:spcBef>
                <a:spcPts val="2900"/>
              </a:spcBef>
              <a:defRPr sz="3120"/>
            </a:pPr>
            <a:r>
              <a:t>Estados:</a:t>
            </a:r>
          </a:p>
          <a:p>
            <a:pPr lvl="1" marL="792479" indent="-396239" defTabSz="1584920">
              <a:spcBef>
                <a:spcPts val="2900"/>
              </a:spcBef>
              <a:defRPr sz="3120"/>
            </a:pPr>
            <a:r>
              <a:t>Inicial: "Waiting" (q0: saldo = R$0,00)</a:t>
            </a:r>
          </a:p>
          <a:p>
            <a:pPr lvl="1" marL="792479" indent="-396239" defTabSz="1584920">
              <a:spcBef>
                <a:spcPts val="2900"/>
              </a:spcBef>
              <a:defRPr sz="3120"/>
            </a:pPr>
            <a:r>
              <a:t>Intermediários: q1, q2, …, q8, representando os valores acumulados.</a:t>
            </a:r>
          </a:p>
          <a:p>
            <a:pPr lvl="1" marL="792479" indent="-396239" defTabSz="1584920">
              <a:spcBef>
                <a:spcPts val="2900"/>
              </a:spcBef>
              <a:defRPr sz="3120"/>
            </a:pPr>
            <a:r>
              <a:t>Finais:</a:t>
            </a:r>
          </a:p>
          <a:p>
            <a:pPr lvl="2" marL="1188719" indent="-396239" defTabSz="1584920">
              <a:spcBef>
                <a:spcPts val="2900"/>
              </a:spcBef>
              <a:defRPr sz="3120"/>
            </a:pPr>
            <a:r>
              <a:t>Sem troco: qA, qB, qC.</a:t>
            </a:r>
          </a:p>
          <a:p>
            <a:pPr lvl="2" marL="1188719" indent="-396239" defTabSz="1584920">
              <a:spcBef>
                <a:spcPts val="2900"/>
              </a:spcBef>
              <a:defRPr sz="3120"/>
            </a:pPr>
            <a:r>
              <a:t>Com troco: qA', qB', qC'.</a:t>
            </a:r>
          </a:p>
          <a:p>
            <a:pPr marL="396239" indent="-396239" defTabSz="1584920">
              <a:spcBef>
                <a:spcPts val="2900"/>
              </a:spcBef>
              <a:defRPr sz="3120"/>
            </a:pPr>
            <a:r>
              <a:t>Alfabeto: • Σ = {1, 2, 5, A, B, C}</a:t>
            </a:r>
          </a:p>
          <a:p>
            <a:pPr lvl="1" marL="792479" indent="-396239" defTabSz="1584920">
              <a:spcBef>
                <a:spcPts val="2900"/>
              </a:spcBef>
              <a:defRPr sz="3120"/>
            </a:pPr>
            <a:r>
              <a:t>1, 2, 5: Inserção de valores monetários.</a:t>
            </a:r>
          </a:p>
          <a:p>
            <a:pPr lvl="1" marL="792479" indent="-396239" defTabSz="1584920">
              <a:spcBef>
                <a:spcPts val="2900"/>
              </a:spcBef>
              <a:defRPr sz="3120"/>
            </a:pPr>
            <a:r>
              <a:t>A, B, C: Seleção dos doces.</a:t>
            </a:r>
          </a:p>
          <a:p>
            <a:pPr marL="396239" indent="-396239" defTabSz="1584920">
              <a:spcBef>
                <a:spcPts val="2900"/>
              </a:spcBef>
              <a:defRPr sz="3120"/>
            </a:pPr>
            <a:r>
              <a:t>Função de Transição:</a:t>
            </a:r>
          </a:p>
          <a:p>
            <a:pPr lvl="1" marL="792479" indent="-396239" defTabSz="1584920">
              <a:spcBef>
                <a:spcPts val="2900"/>
              </a:spcBef>
              <a:defRPr sz="3120"/>
            </a:pPr>
            <a:r>
              <a:t>Exemplo: q0 --(1)--&gt; q1; q1 --(2)--&gt; q3; e assim por diante.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Diagrama do automa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Diagrama do automato</a:t>
            </a:r>
          </a:p>
        </p:txBody>
      </p:sp>
      <p:pic>
        <p:nvPicPr>
          <p:cNvPr id="183" name="filme-colado.heic" descr="filme-colado.heic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6925" y="2641769"/>
            <a:ext cx="18721241" cy="99899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presentação prática do projeto"/>
          <p:cNvSpPr txBox="1"/>
          <p:nvPr>
            <p:ph type="title"/>
          </p:nvPr>
        </p:nvSpPr>
        <p:spPr>
          <a:xfrm>
            <a:off x="1206500" y="3623457"/>
            <a:ext cx="21971000" cy="5738032"/>
          </a:xfrm>
          <a:prstGeom prst="rect">
            <a:avLst/>
          </a:prstGeom>
        </p:spPr>
        <p:txBody>
          <a:bodyPr/>
          <a:lstStyle>
            <a:lvl1pPr>
              <a:defRPr spc="-298" sz="14900"/>
            </a:lvl1pPr>
          </a:lstStyle>
          <a:p>
            <a:pPr/>
            <a:r>
              <a:t>Apresentação prática do projeto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advClick="1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